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70" r:id="rId4"/>
    <p:sldId id="271" r:id="rId5"/>
    <p:sldId id="273" r:id="rId6"/>
    <p:sldId id="274" r:id="rId7"/>
    <p:sldId id="275" r:id="rId8"/>
    <p:sldId id="276" r:id="rId9"/>
    <p:sldId id="277" r:id="rId10"/>
    <p:sldId id="278" r:id="rId11"/>
    <p:sldId id="272" r:id="rId12"/>
    <p:sldId id="279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>
        <p:scale>
          <a:sx n="120" d="100"/>
          <a:sy n="120" d="100"/>
        </p:scale>
        <p:origin x="23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7CB0D-8EE9-4534-A49F-D854D380206A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7FE66-EDC9-4043-8279-D0928752A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0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research/Detectr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62AF-8332-4154-88A6-63AD4480C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Segmentation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DA6A6-0538-4510-83DE-2E4A63931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Trajkovski</a:t>
            </a:r>
          </a:p>
        </p:txBody>
      </p:sp>
    </p:spTree>
    <p:extLst>
      <p:ext uri="{BB962C8B-B14F-4D97-AF65-F5344CB8AC3E}">
        <p14:creationId xmlns:p14="http://schemas.microsoft.com/office/powerpoint/2010/main" val="4061502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114-DBFB-4CB2-A9B2-E9A02B9C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Unpaired Image-to-Image Translation using Cycle-Consistent Adversarial Networks: </a:t>
            </a:r>
            <a:r>
              <a:rPr lang="en-US" sz="3000" b="0" dirty="0"/>
              <a:t>24 Nov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38233-F505-4171-A491-DCE85A667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053334" cy="3636511"/>
          </a:xfrm>
        </p:spPr>
        <p:txBody>
          <a:bodyPr/>
          <a:lstStyle/>
          <a:p>
            <a:r>
              <a:rPr lang="en-US" dirty="0"/>
              <a:t>https://junyanz.github.io/CycleGAN/</a:t>
            </a:r>
          </a:p>
          <a:p>
            <a:r>
              <a:rPr lang="en-US" dirty="0"/>
              <a:t>Based on pix2pix</a:t>
            </a:r>
          </a:p>
          <a:p>
            <a:r>
              <a:rPr lang="en-US" dirty="0"/>
              <a:t>Doesn’t need paired </a:t>
            </a:r>
            <a:r>
              <a:rPr lang="en-US" b="1" dirty="0"/>
              <a:t>image -&gt; label </a:t>
            </a:r>
            <a:r>
              <a:rPr lang="en-US" dirty="0"/>
              <a:t>training set</a:t>
            </a:r>
          </a:p>
          <a:p>
            <a:r>
              <a:rPr lang="en-US" dirty="0"/>
              <a:t>Can help with the lack of </a:t>
            </a:r>
            <a:r>
              <a:rPr lang="en-US" b="1" dirty="0"/>
              <a:t>ground truths</a:t>
            </a:r>
          </a:p>
          <a:p>
            <a:r>
              <a:rPr lang="en-US" dirty="0"/>
              <a:t>Official Implementations: Torch,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Unofficial Implementation: TensorFlow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F36B3-26F0-4F0C-94BF-4D1E25F0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045" y="2344281"/>
            <a:ext cx="6252805" cy="37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3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F844B-57D9-4EE3-8C31-F8D271D6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66" y="2222287"/>
            <a:ext cx="9505865" cy="40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883AFF-53B6-44DB-9F1E-1FD56153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7" y="2462438"/>
            <a:ext cx="5277016" cy="4221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424EE-DA5F-47C9-A051-2F7C8FBB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87" y="2462438"/>
            <a:ext cx="5277016" cy="4221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EC5EE-DFC6-4351-8709-ACED78E8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r>
              <a:rPr lang="en-US" dirty="0"/>
              <a:t> Results: 150000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9D7E3-BD66-434B-A486-3439DD38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00" y="2222288"/>
            <a:ext cx="3928217" cy="719696"/>
          </a:xfrm>
        </p:spPr>
        <p:txBody>
          <a:bodyPr>
            <a:normAutofit/>
          </a:bodyPr>
          <a:lstStyle/>
          <a:p>
            <a:r>
              <a:rPr lang="en-US" dirty="0"/>
              <a:t>Tested with default settings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A3DEB4-9666-4F40-B0C2-B12B9DA247BC}"/>
              </a:ext>
            </a:extLst>
          </p:cNvPr>
          <p:cNvSpPr txBox="1">
            <a:spLocks/>
          </p:cNvSpPr>
          <p:nvPr/>
        </p:nvSpPr>
        <p:spPr>
          <a:xfrm>
            <a:off x="7566992" y="2215667"/>
            <a:ext cx="4192987" cy="7196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Tested with settings from pix2pix</a:t>
            </a:r>
          </a:p>
        </p:txBody>
      </p:sp>
    </p:spTree>
    <p:extLst>
      <p:ext uri="{BB962C8B-B14F-4D97-AF65-F5344CB8AC3E}">
        <p14:creationId xmlns:p14="http://schemas.microsoft.com/office/powerpoint/2010/main" val="181515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0AE6-ED31-46A5-BD14-0F5AA2A2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pix2pix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61F31-FD9D-454B-B737-7E7741CC5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guide of changes made to Torch version</a:t>
            </a:r>
          </a:p>
          <a:p>
            <a:r>
              <a:rPr lang="en-US" dirty="0"/>
              <a:t>Running test training right now</a:t>
            </a:r>
          </a:p>
          <a:p>
            <a:r>
              <a:rPr lang="en-US" dirty="0"/>
              <a:t>Next step: integrate Torch changes to TensorFlow version</a:t>
            </a:r>
          </a:p>
        </p:txBody>
      </p:sp>
    </p:spTree>
    <p:extLst>
      <p:ext uri="{BB962C8B-B14F-4D97-AF65-F5344CB8AC3E}">
        <p14:creationId xmlns:p14="http://schemas.microsoft.com/office/powerpoint/2010/main" val="120581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3E33-7E49-4003-85B4-1D13B2F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F800E-27EC-4BE8-91ED-D699A3060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206713"/>
          </a:xfrm>
        </p:spPr>
        <p:txBody>
          <a:bodyPr/>
          <a:lstStyle/>
          <a:p>
            <a:r>
              <a:rPr lang="en-US" dirty="0"/>
              <a:t>Training does not segment properly</a:t>
            </a:r>
          </a:p>
          <a:p>
            <a:r>
              <a:rPr lang="en-US" dirty="0"/>
              <a:t>No response from developers</a:t>
            </a:r>
          </a:p>
        </p:txBody>
      </p:sp>
      <p:pic>
        <p:nvPicPr>
          <p:cNvPr id="5" name="Picture 4" descr="A zebra grazing on a lush green field&#10;&#10;Description generated with very high confidence">
            <a:extLst>
              <a:ext uri="{FF2B5EF4-FFF2-40B4-BE49-F238E27FC236}">
                <a16:creationId xmlns:a16="http://schemas.microsoft.com/office/drawing/2014/main" id="{783985D9-D809-4344-AACD-35971590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18" y="2087799"/>
            <a:ext cx="3462053" cy="227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6FD8-85A0-46C9-82FB-786010F6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18" y="4569748"/>
            <a:ext cx="2595463" cy="2071171"/>
          </a:xfrm>
          <a:prstGeom prst="rect">
            <a:avLst/>
          </a:prstGeom>
        </p:spPr>
      </p:pic>
      <p:pic>
        <p:nvPicPr>
          <p:cNvPr id="9" name="Picture 8" descr="A group of zebra standing on a dry grass field&#10;&#10;Description generated with very high confidence">
            <a:extLst>
              <a:ext uri="{FF2B5EF4-FFF2-40B4-BE49-F238E27FC236}">
                <a16:creationId xmlns:a16="http://schemas.microsoft.com/office/drawing/2014/main" id="{456E3FB5-16E7-4E89-B7EE-411E343C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719" y="4569748"/>
            <a:ext cx="3032051" cy="2089722"/>
          </a:xfrm>
          <a:prstGeom prst="rect">
            <a:avLst/>
          </a:prstGeom>
        </p:spPr>
      </p:pic>
      <p:pic>
        <p:nvPicPr>
          <p:cNvPr id="11" name="Picture 10" descr="A picture containing indoor, wall, floor, toilet&#10;&#10;Description generated with very high confidence">
            <a:extLst>
              <a:ext uri="{FF2B5EF4-FFF2-40B4-BE49-F238E27FC236}">
                <a16:creationId xmlns:a16="http://schemas.microsoft.com/office/drawing/2014/main" id="{F13F95C6-3E26-46DC-9E3F-B8EDCFC56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718" y="2087799"/>
            <a:ext cx="3032052" cy="228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24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1816-E0DC-4A93-996D-FE1E51B1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Segmentation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5480-1DDA-4171-86D7-6E4E9134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Review on Deep Learning Techniques Applied to Semantic Segmentation: 22 Apr 2017</a:t>
            </a:r>
          </a:p>
          <a:p>
            <a:pPr lvl="1"/>
            <a:r>
              <a:rPr lang="en-US" dirty="0"/>
              <a:t>Terminology / Concepts</a:t>
            </a:r>
          </a:p>
          <a:p>
            <a:pPr lvl="1"/>
            <a:r>
              <a:rPr lang="en-US" dirty="0"/>
              <a:t>Deep Network Architectures</a:t>
            </a:r>
          </a:p>
          <a:p>
            <a:pPr lvl="1"/>
            <a:r>
              <a:rPr lang="en-US" dirty="0"/>
              <a:t>Datasets &amp; Challenges</a:t>
            </a:r>
          </a:p>
          <a:p>
            <a:pPr lvl="1"/>
            <a:r>
              <a:rPr lang="en-US" dirty="0"/>
              <a:t>Segmentation Methods</a:t>
            </a:r>
          </a:p>
          <a:p>
            <a:pPr lvl="1"/>
            <a:r>
              <a:rPr lang="en-US" dirty="0"/>
              <a:t>Methods &amp; Network </a:t>
            </a:r>
            <a:r>
              <a:rPr lang="en-US" dirty="0" err="1"/>
              <a:t>Comparisson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6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3F39-A447-46B6-A855-A352E0DE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Methods</a:t>
            </a:r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5F5D473-1A5C-4B5B-9C75-7A76B7598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281" y="2106533"/>
            <a:ext cx="7698774" cy="4406193"/>
          </a:xfrm>
        </p:spPr>
      </p:pic>
    </p:spTree>
    <p:extLst>
      <p:ext uri="{BB962C8B-B14F-4D97-AF65-F5344CB8AC3E}">
        <p14:creationId xmlns:p14="http://schemas.microsoft.com/office/powerpoint/2010/main" val="228037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9881-0C16-4FF2-9B2B-A417E9B7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Compared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F22C4-5C17-47DC-8F2C-BB4DF983E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86" y="2353044"/>
            <a:ext cx="11679982" cy="3742956"/>
          </a:xfrm>
        </p:spPr>
      </p:pic>
    </p:spTree>
    <p:extLst>
      <p:ext uri="{BB962C8B-B14F-4D97-AF65-F5344CB8AC3E}">
        <p14:creationId xmlns:p14="http://schemas.microsoft.com/office/powerpoint/2010/main" val="242491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23D9-F1A2-438B-AA9B-14A6FADA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04B56-ADDA-4E55-952E-1A27D4C3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Fully Connected Pairwise Conditional Random Fields (CRF) for postprocessing</a:t>
            </a:r>
          </a:p>
          <a:p>
            <a:pPr lvl="1"/>
            <a:r>
              <a:rPr lang="en-US" dirty="0"/>
              <a:t>Models each pixel as a node in the field and applies one pairwise term for each pair of pixels</a:t>
            </a:r>
          </a:p>
          <a:p>
            <a:pPr lvl="1"/>
            <a:r>
              <a:rPr lang="en-US" dirty="0"/>
              <a:t>Allows for pixel to pixel scores</a:t>
            </a:r>
          </a:p>
          <a:p>
            <a:pPr lvl="1"/>
            <a:r>
              <a:rPr lang="en-US" dirty="0"/>
              <a:t>Allows for global spatial awareness</a:t>
            </a:r>
          </a:p>
          <a:p>
            <a:pPr lvl="1"/>
            <a:r>
              <a:rPr lang="en-US" dirty="0"/>
              <a:t>Helps with capturing local detail</a:t>
            </a:r>
          </a:p>
          <a:p>
            <a:pPr lvl="1"/>
            <a:r>
              <a:rPr lang="en-US" dirty="0"/>
              <a:t>Able to recover detailed structures in the segmentation that were lost due to the spatial invariance of the CNN</a:t>
            </a:r>
          </a:p>
        </p:txBody>
      </p:sp>
    </p:spTree>
    <p:extLst>
      <p:ext uri="{BB962C8B-B14F-4D97-AF65-F5344CB8AC3E}">
        <p14:creationId xmlns:p14="http://schemas.microsoft.com/office/powerpoint/2010/main" val="376992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7B31-F748-473E-8AE3-776CD3AB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6948-B559-4FA6-A9A4-F3AA2B1F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implementation</a:t>
            </a:r>
          </a:p>
          <a:p>
            <a:pPr lvl="1"/>
            <a:r>
              <a:rPr lang="en-US" dirty="0"/>
              <a:t>Implemented: </a:t>
            </a:r>
            <a:r>
              <a:rPr lang="en-US" dirty="0" err="1"/>
              <a:t>atrous</a:t>
            </a:r>
            <a:r>
              <a:rPr lang="en-US" dirty="0"/>
              <a:t> (dilated) convolutions, </a:t>
            </a:r>
            <a:r>
              <a:rPr lang="en-US" dirty="0" err="1"/>
              <a:t>atrous</a:t>
            </a:r>
            <a:r>
              <a:rPr lang="en-US" dirty="0"/>
              <a:t> spatial pyramid pooling</a:t>
            </a:r>
          </a:p>
          <a:p>
            <a:pPr lvl="1"/>
            <a:r>
              <a:rPr lang="en-US" dirty="0"/>
              <a:t>Not implemented: multi-scale inputs (not implemented here), some CRF features</a:t>
            </a:r>
          </a:p>
          <a:p>
            <a:r>
              <a:rPr lang="en-US" dirty="0"/>
              <a:t>Caffe implementation by authors</a:t>
            </a:r>
          </a:p>
          <a:p>
            <a:endParaRPr lang="en-US" dirty="0"/>
          </a:p>
          <a:p>
            <a:r>
              <a:rPr lang="en-US" dirty="0"/>
              <a:t>Currently training PRISM with TensorFlow</a:t>
            </a:r>
          </a:p>
          <a:p>
            <a:r>
              <a:rPr lang="en-US" dirty="0"/>
              <a:t>Will attempt to setup Caffe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9558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A585B-C43B-4BFE-9E7D-58FE0ABC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B078-EA2A-413A-A5F8-D4759545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299624"/>
          </a:xfrm>
        </p:spPr>
        <p:txBody>
          <a:bodyPr/>
          <a:lstStyle/>
          <a:p>
            <a:r>
              <a:rPr lang="en-US" dirty="0"/>
              <a:t>Facebook’s Segmentation Algorithm</a:t>
            </a:r>
          </a:p>
          <a:p>
            <a:r>
              <a:rPr lang="en-US" dirty="0"/>
              <a:t>Open Sourced 2 weeks ago: </a:t>
            </a:r>
            <a:r>
              <a:rPr lang="en-US" dirty="0">
                <a:hlinkClick r:id="rId2"/>
              </a:rPr>
              <a:t>https://github.com/facebookresearch/Detectron</a:t>
            </a:r>
            <a:endParaRPr lang="en-US" dirty="0"/>
          </a:p>
          <a:p>
            <a:r>
              <a:rPr lang="en-US" dirty="0"/>
              <a:t>Implemented Algorithms: Mask R-CNN, </a:t>
            </a:r>
            <a:r>
              <a:rPr lang="en-US" dirty="0" err="1"/>
              <a:t>RetinaNet</a:t>
            </a:r>
            <a:r>
              <a:rPr lang="en-US" dirty="0"/>
              <a:t>, Faster R-CNN, RPN, Fast R-CNN, R-FCN</a:t>
            </a:r>
          </a:p>
          <a:p>
            <a:r>
              <a:rPr lang="en-US" dirty="0"/>
              <a:t>Implemented Network Architectures: </a:t>
            </a:r>
            <a:r>
              <a:rPr lang="en-US" dirty="0" err="1"/>
              <a:t>ResNeXt</a:t>
            </a:r>
            <a:r>
              <a:rPr lang="en-US" dirty="0"/>
              <a:t>{50,101,152}, </a:t>
            </a:r>
            <a:r>
              <a:rPr lang="en-US" dirty="0" err="1"/>
              <a:t>ResNet</a:t>
            </a:r>
            <a:r>
              <a:rPr lang="en-US" dirty="0"/>
              <a:t>{50,101,152}, Feature Pyramid Networks (with </a:t>
            </a:r>
            <a:r>
              <a:rPr lang="en-US" dirty="0" err="1"/>
              <a:t>ResNet</a:t>
            </a:r>
            <a:r>
              <a:rPr lang="en-US" dirty="0"/>
              <a:t>/</a:t>
            </a:r>
            <a:r>
              <a:rPr lang="en-US" dirty="0" err="1"/>
              <a:t>ResNeXt</a:t>
            </a:r>
            <a:r>
              <a:rPr lang="en-US" dirty="0"/>
              <a:t>), VGG16</a:t>
            </a:r>
          </a:p>
          <a:p>
            <a:r>
              <a:rPr lang="en-US" dirty="0" err="1"/>
              <a:t>Extenssible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5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05F-B1C0-438C-96B3-3F0E75E5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Detectron</a:t>
            </a:r>
            <a:endParaRPr lang="en-US" dirty="0"/>
          </a:p>
        </p:txBody>
      </p:sp>
      <p:pic>
        <p:nvPicPr>
          <p:cNvPr id="4" name="Picture 2" descr="17790319373_bd19b24cfc_k_example_output.jpg">
            <a:extLst>
              <a:ext uri="{FF2B5EF4-FFF2-40B4-BE49-F238E27FC236}">
                <a16:creationId xmlns:a16="http://schemas.microsoft.com/office/drawing/2014/main" id="{EB113FDC-9CE7-4B22-845F-D5665A8B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3" y="1916943"/>
            <a:ext cx="9153238" cy="492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85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1899</TotalTime>
  <Words>310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Wingdings 2</vt:lpstr>
      <vt:lpstr>Quotable</vt:lpstr>
      <vt:lpstr>Segmentation Update</vt:lpstr>
      <vt:lpstr>FCIS</vt:lpstr>
      <vt:lpstr>Other Segmentation Methods</vt:lpstr>
      <vt:lpstr>Semantic Segmentation Methods</vt:lpstr>
      <vt:lpstr>Methods Compared</vt:lpstr>
      <vt:lpstr>DeepLab</vt:lpstr>
      <vt:lpstr>DeepLab</vt:lpstr>
      <vt:lpstr>Detectron</vt:lpstr>
      <vt:lpstr>Detectron</vt:lpstr>
      <vt:lpstr>Unpaired Image-to-Image Translation using Cycle-Consistent Adversarial Networks: 24 Nov 2017</vt:lpstr>
      <vt:lpstr>PowerPoint Presentation</vt:lpstr>
      <vt:lpstr>DeepLab Results: 150000 steps</vt:lpstr>
      <vt:lpstr>TensorFlow pix2pix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Trajkovski</dc:creator>
  <cp:lastModifiedBy>Nick Trajkovski</cp:lastModifiedBy>
  <cp:revision>68</cp:revision>
  <dcterms:created xsi:type="dcterms:W3CDTF">2017-10-24T23:56:15Z</dcterms:created>
  <dcterms:modified xsi:type="dcterms:W3CDTF">2018-02-09T02:21:22Z</dcterms:modified>
</cp:coreProperties>
</file>